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1" r:id="rId2"/>
    <p:sldId id="266" r:id="rId3"/>
    <p:sldId id="257" r:id="rId4"/>
    <p:sldId id="265" r:id="rId5"/>
    <p:sldId id="269" r:id="rId6"/>
    <p:sldId id="258" r:id="rId7"/>
    <p:sldId id="259" r:id="rId8"/>
    <p:sldId id="263" r:id="rId9"/>
    <p:sldId id="270" r:id="rId10"/>
  </p:sldIdLst>
  <p:sldSz cx="12801600" cy="8229600"/>
  <p:notesSz cx="6858000" cy="9144000"/>
  <p:defaultTextStyle>
    <a:defPPr>
      <a:defRPr lang="en-US"/>
    </a:defPPr>
    <a:lvl1pPr marL="0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93776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87552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81328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75104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468880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962656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456432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950208" algn="l" defTabSz="987552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592">
          <p15:clr>
            <a:srgbClr val="A4A3A4"/>
          </p15:clr>
        </p15:guide>
        <p15:guide id="4" pos="40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1D050"/>
    <a:srgbClr val="2381C7"/>
    <a:srgbClr val="DDF0D7"/>
    <a:srgbClr val="F79646"/>
    <a:srgbClr val="14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24" autoAdjust="0"/>
  </p:normalViewPr>
  <p:slideViewPr>
    <p:cSldViewPr>
      <p:cViewPr varScale="1">
        <p:scale>
          <a:sx n="68" d="100"/>
          <a:sy n="68" d="100"/>
        </p:scale>
        <p:origin x="1109" y="110"/>
      </p:cViewPr>
      <p:guideLst>
        <p:guide orient="horz" pos="2160"/>
        <p:guide pos="3840"/>
        <p:guide orient="horz" pos="2592"/>
        <p:guide pos="4032"/>
      </p:guideLst>
    </p:cSldViewPr>
  </p:slideViewPr>
  <p:outlineViewPr>
    <p:cViewPr>
      <p:scale>
        <a:sx n="33" d="100"/>
        <a:sy n="33" d="100"/>
      </p:scale>
      <p:origin x="0" y="1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7AD1E-72EA-4D64-A58A-FAD69558AAA7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28700" y="1143000"/>
            <a:ext cx="48006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88D2A4-3D75-4DBF-922C-84F9F83D89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3776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87552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81328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75104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68880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62656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56432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50208" algn="l" defTabSz="98755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28700" y="1143000"/>
            <a:ext cx="48006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88D2A4-3D75-4DBF-922C-84F9F83D896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5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2556512"/>
            <a:ext cx="10881360" cy="17640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0240" y="4663440"/>
            <a:ext cx="896112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37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87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13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75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626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56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502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81160" y="329567"/>
            <a:ext cx="2880360" cy="70218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0080" y="329567"/>
            <a:ext cx="8427720" cy="70218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1238" y="5288282"/>
            <a:ext cx="10881360" cy="163449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238" y="3488056"/>
            <a:ext cx="10881360" cy="1800224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37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87552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813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751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688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6265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564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5020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1920243"/>
            <a:ext cx="5654040" cy="5431156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7480" y="1920243"/>
            <a:ext cx="5654040" cy="5431156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1" y="1842136"/>
            <a:ext cx="5656263" cy="767715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3776" indent="0">
              <a:buNone/>
              <a:defRPr sz="2200" b="1"/>
            </a:lvl2pPr>
            <a:lvl3pPr marL="987552" indent="0">
              <a:buNone/>
              <a:defRPr sz="1900" b="1"/>
            </a:lvl3pPr>
            <a:lvl4pPr marL="1481328" indent="0">
              <a:buNone/>
              <a:defRPr sz="1700" b="1"/>
            </a:lvl4pPr>
            <a:lvl5pPr marL="1975104" indent="0">
              <a:buNone/>
              <a:defRPr sz="1700" b="1"/>
            </a:lvl5pPr>
            <a:lvl6pPr marL="2468880" indent="0">
              <a:buNone/>
              <a:defRPr sz="1700" b="1"/>
            </a:lvl6pPr>
            <a:lvl7pPr marL="2962656" indent="0">
              <a:buNone/>
              <a:defRPr sz="1700" b="1"/>
            </a:lvl7pPr>
            <a:lvl8pPr marL="3456432" indent="0">
              <a:buNone/>
              <a:defRPr sz="1700" b="1"/>
            </a:lvl8pPr>
            <a:lvl9pPr marL="3950208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1" y="2609851"/>
            <a:ext cx="5656263" cy="474154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03038" y="1842136"/>
            <a:ext cx="5658485" cy="767715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3776" indent="0">
              <a:buNone/>
              <a:defRPr sz="2200" b="1"/>
            </a:lvl2pPr>
            <a:lvl3pPr marL="987552" indent="0">
              <a:buNone/>
              <a:defRPr sz="1900" b="1"/>
            </a:lvl3pPr>
            <a:lvl4pPr marL="1481328" indent="0">
              <a:buNone/>
              <a:defRPr sz="1700" b="1"/>
            </a:lvl4pPr>
            <a:lvl5pPr marL="1975104" indent="0">
              <a:buNone/>
              <a:defRPr sz="1700" b="1"/>
            </a:lvl5pPr>
            <a:lvl6pPr marL="2468880" indent="0">
              <a:buNone/>
              <a:defRPr sz="1700" b="1"/>
            </a:lvl6pPr>
            <a:lvl7pPr marL="2962656" indent="0">
              <a:buNone/>
              <a:defRPr sz="1700" b="1"/>
            </a:lvl7pPr>
            <a:lvl8pPr marL="3456432" indent="0">
              <a:buNone/>
              <a:defRPr sz="1700" b="1"/>
            </a:lvl8pPr>
            <a:lvl9pPr marL="3950208" indent="0">
              <a:buNone/>
              <a:defRPr sz="1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3038" y="2609851"/>
            <a:ext cx="5658485" cy="4741545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327660"/>
            <a:ext cx="4211638" cy="139446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5070" y="327661"/>
            <a:ext cx="7156450" cy="7023736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0081" y="1722121"/>
            <a:ext cx="4211638" cy="5629276"/>
          </a:xfrm>
        </p:spPr>
        <p:txBody>
          <a:bodyPr/>
          <a:lstStyle>
            <a:lvl1pPr marL="0" indent="0">
              <a:buNone/>
              <a:defRPr sz="1500"/>
            </a:lvl1pPr>
            <a:lvl2pPr marL="493776" indent="0">
              <a:buNone/>
              <a:defRPr sz="1300"/>
            </a:lvl2pPr>
            <a:lvl3pPr marL="987552" indent="0">
              <a:buNone/>
              <a:defRPr sz="1100"/>
            </a:lvl3pPr>
            <a:lvl4pPr marL="1481328" indent="0">
              <a:buNone/>
              <a:defRPr sz="1000"/>
            </a:lvl4pPr>
            <a:lvl5pPr marL="1975104" indent="0">
              <a:buNone/>
              <a:defRPr sz="1000"/>
            </a:lvl5pPr>
            <a:lvl6pPr marL="2468880" indent="0">
              <a:buNone/>
              <a:defRPr sz="1000"/>
            </a:lvl6pPr>
            <a:lvl7pPr marL="2962656" indent="0">
              <a:buNone/>
              <a:defRPr sz="1000"/>
            </a:lvl7pPr>
            <a:lvl8pPr marL="3456432" indent="0">
              <a:buNone/>
              <a:defRPr sz="1000"/>
            </a:lvl8pPr>
            <a:lvl9pPr marL="395020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9203" y="5760720"/>
            <a:ext cx="7680960" cy="680086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9203" y="735330"/>
            <a:ext cx="7680960" cy="4937760"/>
          </a:xfrm>
        </p:spPr>
        <p:txBody>
          <a:bodyPr/>
          <a:lstStyle>
            <a:lvl1pPr marL="0" indent="0">
              <a:buNone/>
              <a:defRPr sz="3500"/>
            </a:lvl1pPr>
            <a:lvl2pPr marL="493776" indent="0">
              <a:buNone/>
              <a:defRPr sz="3000"/>
            </a:lvl2pPr>
            <a:lvl3pPr marL="987552" indent="0">
              <a:buNone/>
              <a:defRPr sz="2600"/>
            </a:lvl3pPr>
            <a:lvl4pPr marL="1481328" indent="0">
              <a:buNone/>
              <a:defRPr sz="2200"/>
            </a:lvl4pPr>
            <a:lvl5pPr marL="1975104" indent="0">
              <a:buNone/>
              <a:defRPr sz="2200"/>
            </a:lvl5pPr>
            <a:lvl6pPr marL="2468880" indent="0">
              <a:buNone/>
              <a:defRPr sz="2200"/>
            </a:lvl6pPr>
            <a:lvl7pPr marL="2962656" indent="0">
              <a:buNone/>
              <a:defRPr sz="2200"/>
            </a:lvl7pPr>
            <a:lvl8pPr marL="3456432" indent="0">
              <a:buNone/>
              <a:defRPr sz="2200"/>
            </a:lvl8pPr>
            <a:lvl9pPr marL="3950208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9203" y="6440806"/>
            <a:ext cx="7680960" cy="965834"/>
          </a:xfrm>
        </p:spPr>
        <p:txBody>
          <a:bodyPr/>
          <a:lstStyle>
            <a:lvl1pPr marL="0" indent="0">
              <a:buNone/>
              <a:defRPr sz="1500"/>
            </a:lvl1pPr>
            <a:lvl2pPr marL="493776" indent="0">
              <a:buNone/>
              <a:defRPr sz="1300"/>
            </a:lvl2pPr>
            <a:lvl3pPr marL="987552" indent="0">
              <a:buNone/>
              <a:defRPr sz="1100"/>
            </a:lvl3pPr>
            <a:lvl4pPr marL="1481328" indent="0">
              <a:buNone/>
              <a:defRPr sz="1000"/>
            </a:lvl4pPr>
            <a:lvl5pPr marL="1975104" indent="0">
              <a:buNone/>
              <a:defRPr sz="1000"/>
            </a:lvl5pPr>
            <a:lvl6pPr marL="2468880" indent="0">
              <a:buNone/>
              <a:defRPr sz="1000"/>
            </a:lvl6pPr>
            <a:lvl7pPr marL="2962656" indent="0">
              <a:buNone/>
              <a:defRPr sz="1000"/>
            </a:lvl7pPr>
            <a:lvl8pPr marL="3456432" indent="0">
              <a:buNone/>
              <a:defRPr sz="1000"/>
            </a:lvl8pPr>
            <a:lvl9pPr marL="395020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0080" y="329565"/>
            <a:ext cx="11521440" cy="1371600"/>
          </a:xfrm>
          <a:prstGeom prst="rect">
            <a:avLst/>
          </a:prstGeom>
        </p:spPr>
        <p:txBody>
          <a:bodyPr vert="horz" lIns="98755" tIns="49378" rIns="98755" bIns="49378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" y="1920243"/>
            <a:ext cx="11521440" cy="5431156"/>
          </a:xfrm>
          <a:prstGeom prst="rect">
            <a:avLst/>
          </a:prstGeom>
        </p:spPr>
        <p:txBody>
          <a:bodyPr vert="horz" lIns="98755" tIns="49378" rIns="98755" bIns="4937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7627622"/>
            <a:ext cx="2987040" cy="438150"/>
          </a:xfrm>
          <a:prstGeom prst="rect">
            <a:avLst/>
          </a:prstGeom>
        </p:spPr>
        <p:txBody>
          <a:bodyPr vert="horz" lIns="98755" tIns="49378" rIns="98755" bIns="4937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8E017-53BD-4587-9643-F21A1F755E7E}" type="datetimeFigureOut">
              <a:rPr lang="en-US" smtClean="0"/>
              <a:pPr/>
              <a:t>12/9/2021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3880" y="7627622"/>
            <a:ext cx="4053840" cy="438150"/>
          </a:xfrm>
          <a:prstGeom prst="rect">
            <a:avLst/>
          </a:prstGeom>
        </p:spPr>
        <p:txBody>
          <a:bodyPr vert="horz" lIns="98755" tIns="49378" rIns="98755" bIns="4937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74480" y="7627622"/>
            <a:ext cx="2987040" cy="438150"/>
          </a:xfrm>
          <a:prstGeom prst="rect">
            <a:avLst/>
          </a:prstGeom>
        </p:spPr>
        <p:txBody>
          <a:bodyPr vert="horz" lIns="98755" tIns="49378" rIns="98755" bIns="4937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40F09-7913-48B9-BE6E-AFC1B845B5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87552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0332" indent="-370332" algn="l" defTabSz="987552" rtl="0" eaLnBrk="1" latinLnBrk="0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2386" indent="-308610" algn="l" defTabSz="987552" rtl="0" eaLnBrk="1" latinLnBrk="0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34440" indent="-246888" algn="l" defTabSz="987552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indent="-246888" algn="l" defTabSz="987552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21992" indent="-246888" algn="l" defTabSz="987552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15768" indent="-246888" algn="l" defTabSz="9875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09544" indent="-246888" algn="l" defTabSz="9875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03320" indent="-246888" algn="l" defTabSz="9875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197096" indent="-246888" algn="l" defTabSz="98755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87552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81328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75104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68880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2656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56432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950208" algn="l" defTabSz="98755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00450" y="2743201"/>
            <a:ext cx="5286330" cy="598170"/>
          </a:xfrm>
          <a:prstGeom prst="rect">
            <a:avLst/>
          </a:prstGeom>
          <a:solidFill>
            <a:srgbClr val="00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anchor="ctr"/>
          <a:lstStyle/>
          <a:p>
            <a:pPr algn="ctr" eaLnBrk="1" hangingPunct="1">
              <a:defRPr/>
            </a:pPr>
            <a:r>
              <a:rPr lang="en-US" sz="2600" b="1" dirty="0">
                <a:latin typeface="Century Gothic" panose="020B0502020202020204" pitchFamily="34" charset="0"/>
                <a:cs typeface="Arial" panose="020B0604020202020204" pitchFamily="34" charset="0"/>
              </a:rPr>
              <a:t>09</a:t>
            </a:r>
            <a:r>
              <a:rPr lang="bn-BD" sz="2600" b="1" dirty="0"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en-US" sz="2600" b="1" dirty="0">
                <a:latin typeface="Century Gothic" panose="020B0502020202020204" pitchFamily="34" charset="0"/>
                <a:cs typeface="Arial" panose="020B0604020202020204" pitchFamily="34" charset="0"/>
              </a:rPr>
              <a:t>December,</a:t>
            </a:r>
            <a:r>
              <a:rPr lang="bn-BD" sz="2600" b="1" dirty="0">
                <a:latin typeface="Century Gothic" panose="020B0502020202020204" pitchFamily="34" charset="0"/>
                <a:cs typeface="Arial" panose="020B0604020202020204" pitchFamily="34" charset="0"/>
              </a:rPr>
              <a:t>202</a:t>
            </a:r>
            <a:r>
              <a:rPr lang="en-US" sz="2600" b="1">
                <a:latin typeface="Century Gothic" panose="020B0502020202020204" pitchFamily="34" charset="0"/>
                <a:cs typeface="Arial" panose="020B0604020202020204" pitchFamily="34" charset="0"/>
              </a:rPr>
              <a:t>1</a:t>
            </a:r>
            <a:endParaRPr lang="en-US" sz="2600" b="1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0060" y="822960"/>
            <a:ext cx="11841480" cy="15544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anchor="ctr"/>
          <a:lstStyle/>
          <a:p>
            <a:pPr algn="ctr" eaLnBrk="1" hangingPunct="1">
              <a:defRPr/>
            </a:pPr>
            <a:r>
              <a:rPr lang="bn-BD" sz="3000" b="1" dirty="0">
                <a:solidFill>
                  <a:srgbClr val="7030A0"/>
                </a:solidFill>
                <a:latin typeface="Century Gothic" pitchFamily="34" charset="0"/>
                <a:cs typeface="Arial" panose="020B0604020202020204" pitchFamily="34" charset="0"/>
              </a:rPr>
              <a:t>PRESENTATION </a:t>
            </a:r>
            <a:r>
              <a:rPr lang="en-US" sz="3000" b="1" dirty="0">
                <a:solidFill>
                  <a:srgbClr val="7030A0"/>
                </a:solidFill>
                <a:latin typeface="Century Gothic" pitchFamily="34" charset="0"/>
                <a:cs typeface="Arial" panose="020B0604020202020204" pitchFamily="34" charset="0"/>
              </a:rPr>
              <a:t>ON</a:t>
            </a:r>
          </a:p>
          <a:p>
            <a:pPr algn="ctr">
              <a:defRPr/>
            </a:pPr>
            <a:r>
              <a:rPr lang="en-US" sz="3000" b="1" dirty="0">
                <a:solidFill>
                  <a:srgbClr val="0070C0"/>
                </a:solidFill>
                <a:latin typeface="Century Gothic" pitchFamily="34" charset="0"/>
              </a:rPr>
              <a:t>Different Types Of Communication used in Smart Metering </a:t>
            </a:r>
            <a:r>
              <a:rPr lang="bn-BD" sz="3000" b="1" dirty="0">
                <a:solidFill>
                  <a:srgbClr val="0070C0"/>
                </a:solidFill>
                <a:latin typeface="Century Gothic" pitchFamily="34" charset="0"/>
              </a:rPr>
              <a:t>S</a:t>
            </a:r>
            <a:r>
              <a:rPr lang="en-US" sz="3000" b="1" dirty="0" err="1">
                <a:solidFill>
                  <a:srgbClr val="0070C0"/>
                </a:solidFill>
                <a:latin typeface="Century Gothic" pitchFamily="34" charset="0"/>
              </a:rPr>
              <a:t>ystem</a:t>
            </a:r>
            <a:r>
              <a:rPr lang="en-US" sz="3000" b="1" dirty="0">
                <a:solidFill>
                  <a:srgbClr val="0070C0"/>
                </a:solidFill>
                <a:latin typeface="Century Gothic" pitchFamily="34" charset="0"/>
              </a:rPr>
              <a:t> with advantage &amp; disadvantage </a:t>
            </a:r>
            <a:endParaRPr lang="en-US" sz="3000" b="1" dirty="0">
              <a:solidFill>
                <a:srgbClr val="0070C0"/>
              </a:solidFill>
              <a:latin typeface="Century Gothic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40080" y="2377440"/>
            <a:ext cx="1142542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4030" t="15153" r="14976" b="56325"/>
          <a:stretch>
            <a:fillRect/>
          </a:stretch>
        </p:blipFill>
        <p:spPr bwMode="auto">
          <a:xfrm>
            <a:off x="2000250" y="3566160"/>
            <a:ext cx="848106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480310" y="5577840"/>
            <a:ext cx="8241030" cy="1920240"/>
          </a:xfrm>
          <a:prstGeom prst="rect">
            <a:avLst/>
          </a:prstGeom>
        </p:spPr>
        <p:txBody>
          <a:bodyPr vert="horz" lIns="98755" tIns="49378" rIns="98755" bIns="49378" rtlCol="0">
            <a:normAutofit fontScale="25000" lnSpcReduction="20000"/>
          </a:bodyPr>
          <a:lstStyle/>
          <a:p>
            <a:pPr marL="370332" indent="-370332">
              <a:spcBef>
                <a:spcPct val="20000"/>
              </a:spcBef>
              <a:defRPr/>
            </a:pPr>
            <a:r>
              <a:rPr lang="en-US" sz="12100" b="1" dirty="0">
                <a:latin typeface="Times New Roman" pitchFamily="18" charset="0"/>
                <a:cs typeface="Times New Roman" pitchFamily="18" charset="0"/>
              </a:rPr>
              <a:t>				</a:t>
            </a:r>
          </a:p>
          <a:p>
            <a:pPr marL="370332" indent="-370332">
              <a:spcBef>
                <a:spcPct val="20000"/>
              </a:spcBef>
              <a:defRPr/>
            </a:pPr>
            <a:r>
              <a:rPr lang="en-US" sz="12100" b="1" dirty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sz="12100" b="1" dirty="0">
                <a:latin typeface="Century Gothic" pitchFamily="34" charset="0"/>
                <a:cs typeface="Times New Roman" pitchFamily="18" charset="0"/>
              </a:rPr>
              <a:t>        </a:t>
            </a:r>
            <a:r>
              <a:rPr lang="en-US" sz="13800" b="1" dirty="0">
                <a:latin typeface="Century Gothic" pitchFamily="34" charset="0"/>
                <a:cs typeface="Times New Roman" pitchFamily="18" charset="0"/>
              </a:rPr>
              <a:t>Mahmud </a:t>
            </a:r>
            <a:r>
              <a:rPr lang="en-US" sz="13800" b="1" dirty="0" err="1">
                <a:latin typeface="Century Gothic" pitchFamily="34" charset="0"/>
                <a:cs typeface="Times New Roman" pitchFamily="18" charset="0"/>
              </a:rPr>
              <a:t>Munim</a:t>
            </a:r>
            <a:endParaRPr lang="en-US" sz="13800" b="1" dirty="0">
              <a:latin typeface="Century Gothic" pitchFamily="34" charset="0"/>
              <a:cs typeface="Times New Roman" pitchFamily="18" charset="0"/>
            </a:endParaRPr>
          </a:p>
          <a:p>
            <a:pPr marL="370332" indent="-370332">
              <a:spcBef>
                <a:spcPct val="20000"/>
              </a:spcBef>
              <a:defRPr/>
            </a:pPr>
            <a:r>
              <a:rPr lang="en-US" sz="13800" b="1" dirty="0">
                <a:latin typeface="Century Gothic" pitchFamily="34" charset="0"/>
                <a:cs typeface="Times New Roman" pitchFamily="18" charset="0"/>
              </a:rPr>
              <a:t>      Network </a:t>
            </a:r>
            <a:r>
              <a:rPr lang="en-US" sz="13800" b="1" dirty="0" err="1">
                <a:latin typeface="Century Gothic" pitchFamily="34" charset="0"/>
                <a:cs typeface="Times New Roman" pitchFamily="18" charset="0"/>
              </a:rPr>
              <a:t>Engineer,ICT,BREB</a:t>
            </a:r>
            <a:endParaRPr lang="en-US" sz="13800" b="1" dirty="0">
              <a:latin typeface="Century Gothic" pitchFamily="34" charset="0"/>
              <a:cs typeface="Times New Roman" pitchFamily="18" charset="0"/>
            </a:endParaRPr>
          </a:p>
          <a:p>
            <a:pPr>
              <a:spcBef>
                <a:spcPct val="20000"/>
              </a:spcBef>
              <a:defRPr/>
            </a:pPr>
            <a:br>
              <a:rPr lang="en-US" sz="7800" dirty="0">
                <a:latin typeface="Times New Roman" pitchFamily="18" charset="0"/>
                <a:cs typeface="Times New Roman" pitchFamily="18" charset="0"/>
              </a:rPr>
            </a:br>
            <a:br>
              <a:rPr lang="en-US" sz="3500" dirty="0">
                <a:latin typeface="Times New Roman" pitchFamily="18" charset="0"/>
                <a:cs typeface="Times New Roman" pitchFamily="18" charset="0"/>
              </a:rPr>
            </a:br>
            <a:r>
              <a:rPr lang="en-US" sz="3500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440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0310" y="2103122"/>
            <a:ext cx="8241030" cy="4663441"/>
          </a:xfrm>
        </p:spPr>
        <p:txBody>
          <a:bodyPr>
            <a:normAutofit fontScale="25000" lnSpcReduction="20000"/>
          </a:bodyPr>
          <a:lstStyle/>
          <a:p>
            <a:pPr algn="ctr">
              <a:buNone/>
            </a:pPr>
            <a:endParaRPr lang="en-US" sz="5500" b="1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Overview of Prepaid Smart Metering System.</a:t>
            </a:r>
          </a:p>
          <a:p>
            <a:pPr>
              <a:buNone/>
            </a:pPr>
            <a:endParaRPr lang="en-US" sz="7800" dirty="0">
              <a:latin typeface="Century Gothic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Different communications media overview and comparison </a:t>
            </a:r>
            <a:br>
              <a:rPr lang="en-US" sz="7800" dirty="0">
                <a:latin typeface="Century Gothic" pitchFamily="34" charset="0"/>
                <a:cs typeface="Times New Roman" pitchFamily="18" charset="0"/>
              </a:rPr>
            </a:b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among   them based on Rural Electrification   scenario.</a:t>
            </a:r>
          </a:p>
          <a:p>
            <a:pPr>
              <a:buNone/>
            </a:pPr>
            <a:endParaRPr lang="en-US" sz="7800" dirty="0">
              <a:latin typeface="Century Gothic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Communication media proposal for Rural Electrification  </a:t>
            </a:r>
            <a:br>
              <a:rPr lang="en-US" sz="7800" dirty="0">
                <a:latin typeface="Century Gothic" pitchFamily="34" charset="0"/>
                <a:cs typeface="Times New Roman" pitchFamily="18" charset="0"/>
              </a:rPr>
            </a:b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System.</a:t>
            </a:r>
            <a:br>
              <a:rPr lang="en-US" sz="7800" dirty="0">
                <a:latin typeface="Century Gothic" pitchFamily="34" charset="0"/>
                <a:cs typeface="Times New Roman" pitchFamily="18" charset="0"/>
              </a:rPr>
            </a:br>
            <a:endParaRPr lang="en-US" sz="7800" dirty="0">
              <a:latin typeface="Century Gothic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 Recommendation to select comunication media for Rural </a:t>
            </a:r>
          </a:p>
          <a:p>
            <a:pPr>
              <a:buNone/>
            </a:pP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     Electrification  System.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7800" dirty="0">
              <a:latin typeface="Century Gothic" pitchFamily="34" charset="0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7800" dirty="0">
                <a:latin typeface="Century Gothic" pitchFamily="34" charset="0"/>
                <a:cs typeface="Times New Roman" pitchFamily="18" charset="0"/>
              </a:rPr>
              <a:t>Advantage of  Prepaid Smart  Metering in Rural Electrification System.</a:t>
            </a:r>
          </a:p>
          <a:p>
            <a:pPr marL="0" indent="0">
              <a:buNone/>
            </a:pPr>
            <a:br>
              <a:rPr lang="en-US" sz="7800" dirty="0"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	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40330" y="1486662"/>
            <a:ext cx="8081010" cy="598170"/>
          </a:xfrm>
          <a:prstGeom prst="rect">
            <a:avLst/>
          </a:prstGeom>
          <a:solidFill>
            <a:srgbClr val="007C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anchor="ctr"/>
          <a:lstStyle/>
          <a:p>
            <a:pPr algn="ctr" eaLnBrk="1" hangingPunct="1">
              <a:defRPr/>
            </a:pPr>
            <a:r>
              <a:rPr lang="en-US" sz="2600" b="1" dirty="0">
                <a:latin typeface="Century Gothic" panose="020B0502020202020204" pitchFamily="34" charset="0"/>
                <a:cs typeface="Arial" panose="020B0604020202020204" pitchFamily="34" charset="0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9370" t="15625" r="8053" b="6250"/>
          <a:stretch>
            <a:fillRect/>
          </a:stretch>
        </p:blipFill>
        <p:spPr bwMode="auto">
          <a:xfrm>
            <a:off x="2080260" y="1828800"/>
            <a:ext cx="864108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516224" y="4460146"/>
            <a:ext cx="32004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9430" y="4485664"/>
            <a:ext cx="400050" cy="345942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r>
              <a:rPr lang="en-US" sz="800" b="1" dirty="0">
                <a:solidFill>
                  <a:srgbClr val="14B6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</a:p>
        </p:txBody>
      </p:sp>
      <p:sp>
        <p:nvSpPr>
          <p:cNvPr id="7" name="Rectangle 6"/>
          <p:cNvSpPr/>
          <p:nvPr/>
        </p:nvSpPr>
        <p:spPr>
          <a:xfrm>
            <a:off x="8721090" y="7223760"/>
            <a:ext cx="40005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601200" y="6735077"/>
            <a:ext cx="1120140" cy="488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841230" y="6466751"/>
            <a:ext cx="720090" cy="488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60841" y="6927696"/>
            <a:ext cx="560070" cy="2600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</a:rPr>
              <a:t>Office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3104" y="6808527"/>
            <a:ext cx="561381" cy="1757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9280550" y="5824120"/>
            <a:ext cx="597406" cy="1124838"/>
            <a:chOff x="8838619" y="4853432"/>
            <a:chExt cx="568958" cy="93736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1" t="3791" r="13999" b="12164"/>
            <a:stretch/>
          </p:blipFill>
          <p:spPr>
            <a:xfrm flipH="1">
              <a:off x="8838619" y="5105400"/>
              <a:ext cx="568958" cy="685397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>
              <a:off x="9088247" y="4853432"/>
              <a:ext cx="0" cy="30916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000250" y="132080"/>
            <a:ext cx="8961120" cy="1492717"/>
            <a:chOff x="1905000" y="110066"/>
            <a:chExt cx="8534400" cy="1243930"/>
          </a:xfrm>
        </p:grpSpPr>
        <p:sp>
          <p:nvSpPr>
            <p:cNvPr id="5" name="Rectangle 4"/>
            <p:cNvSpPr/>
            <p:nvPr/>
          </p:nvSpPr>
          <p:spPr>
            <a:xfrm>
              <a:off x="1981200" y="247441"/>
              <a:ext cx="8458200" cy="57708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39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5000" y="110066"/>
              <a:ext cx="8458200" cy="1243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3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Overview of Smart Metering </a:t>
              </a:r>
              <a:r>
                <a:rPr lang="en-US" sz="48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System</a:t>
              </a:r>
              <a:r>
                <a:rPr lang="en-US" sz="43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43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97" t="26618" r="58547" b="35504"/>
          <a:stretch>
            <a:fillRect/>
          </a:stretch>
        </p:blipFill>
        <p:spPr bwMode="auto">
          <a:xfrm>
            <a:off x="3505200" y="3505200"/>
            <a:ext cx="4160520" cy="246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7924800" y="5715000"/>
            <a:ext cx="2537449" cy="21031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700" b="1" dirty="0">
                <a:cs typeface="Times New Roman" pitchFamily="18" charset="0"/>
              </a:rPr>
              <a:t>HES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>
                <a:cs typeface="Times New Roman" pitchFamily="18" charset="0"/>
              </a:rPr>
              <a:t>Load Control.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>
                <a:cs typeface="Times New Roman" pitchFamily="18" charset="0"/>
              </a:rPr>
              <a:t>Schedule Meter Reading .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>
                <a:cs typeface="Times New Roman" pitchFamily="18" charset="0"/>
              </a:rPr>
              <a:t>Communication Analysis. 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>
                <a:cs typeface="Times New Roman" pitchFamily="18" charset="0"/>
              </a:rPr>
              <a:t>Group Programming. 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>
                <a:cs typeface="Times New Roman" pitchFamily="18" charset="0"/>
              </a:rPr>
              <a:t>Event Collection.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>
                <a:cs typeface="Times New Roman" pitchFamily="18" charset="0"/>
              </a:rPr>
              <a:t>Demand Side Management.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8001000" y="2209800"/>
            <a:ext cx="2895600" cy="1828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endParaRPr lang="en-US" sz="1500" dirty="0"/>
          </a:p>
          <a:p>
            <a:pPr algn="ctr"/>
            <a:r>
              <a:rPr lang="en-US" sz="1500" b="1" dirty="0"/>
              <a:t>DCU</a:t>
            </a:r>
          </a:p>
          <a:p>
            <a:pPr algn="just"/>
            <a:r>
              <a:rPr lang="en-US" sz="1500" dirty="0">
                <a:latin typeface="Times New Roman" pitchFamily="18" charset="0"/>
                <a:cs typeface="Times New Roman" pitchFamily="18" charset="0"/>
              </a:rPr>
              <a:t>Data concentrators collect data about energy consumption and other customer management information from smart meters connected via a wireless or power-line communication (PLC)</a:t>
            </a:r>
          </a:p>
          <a:p>
            <a:endParaRPr lang="en-US" sz="1500" dirty="0"/>
          </a:p>
        </p:txBody>
      </p:sp>
      <p:sp>
        <p:nvSpPr>
          <p:cNvPr id="7" name="Rectangle 6"/>
          <p:cNvSpPr/>
          <p:nvPr/>
        </p:nvSpPr>
        <p:spPr>
          <a:xfrm>
            <a:off x="3505200" y="762000"/>
            <a:ext cx="3886200" cy="2667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500" b="1" dirty="0"/>
              <a:t>Communication </a:t>
            </a:r>
            <a:endParaRPr lang="en-US" sz="1500" b="1" u="sng" dirty="0"/>
          </a:p>
          <a:p>
            <a:r>
              <a:rPr lang="en-US" sz="1500" b="1" u="sng" dirty="0"/>
              <a:t>GPRS: 3G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Easy troubleshooting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expensive </a:t>
            </a:r>
          </a:p>
          <a:p>
            <a:r>
              <a:rPr lang="en-US" sz="1500" b="1" u="sng" dirty="0"/>
              <a:t>PLC: G3-PLC 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Good grid environment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 low noise disturbing and  signal attenuating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High maintenance cost</a:t>
            </a:r>
          </a:p>
          <a:p>
            <a:r>
              <a:rPr lang="en-US" sz="1500" b="1" u="sng" dirty="0"/>
              <a:t>RF: RF mesh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Broadcast Remotely</a:t>
            </a:r>
          </a:p>
          <a:p>
            <a:pPr>
              <a:buFont typeface="Wingdings" pitchFamily="2" charset="2"/>
              <a:buChar char="Ø"/>
            </a:pPr>
            <a:r>
              <a:rPr lang="en-US" sz="1500" dirty="0"/>
              <a:t>RF mesh to make less DCU </a:t>
            </a:r>
          </a:p>
          <a:p>
            <a:pPr algn="ctr"/>
            <a:endParaRPr lang="en-US" sz="1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89402" y="6400800"/>
            <a:ext cx="2190819" cy="16011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700" b="1" dirty="0">
                <a:latin typeface="Times New Roman" panose="02020603050405020304" pitchFamily="18" charset="0"/>
                <a:cs typeface="Times New Roman" pitchFamily="18" charset="0"/>
              </a:rPr>
              <a:t>MDM </a:t>
            </a:r>
          </a:p>
          <a:p>
            <a:pPr>
              <a:buFont typeface="Wingdings" pitchFamily="2" charset="2"/>
              <a:buChar char="Ø"/>
            </a:pPr>
            <a:r>
              <a:rPr lang="en-US" sz="1700" dirty="0">
                <a:cs typeface="Times New Roman" panose="02020603050405020304" pitchFamily="18" charset="0"/>
              </a:rPr>
              <a:t>Loss Management 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700" dirty="0">
                <a:cs typeface="Times New Roman" panose="02020603050405020304" pitchFamily="18" charset="0"/>
              </a:rPr>
              <a:t>Anti-tampering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700" dirty="0">
                <a:cs typeface="Times New Roman" panose="02020603050405020304" pitchFamily="18" charset="0"/>
              </a:rPr>
              <a:t>Monitoring analysis</a:t>
            </a:r>
          </a:p>
          <a:p>
            <a:pPr algn="just">
              <a:buFont typeface="Wingdings" pitchFamily="2" charset="2"/>
              <a:buChar char="Ø"/>
            </a:pPr>
            <a:r>
              <a:rPr lang="en-US" sz="1700" dirty="0">
                <a:cs typeface="Times New Roman" panose="02020603050405020304" pitchFamily="18" charset="0"/>
              </a:rPr>
              <a:t>Custom report</a:t>
            </a:r>
          </a:p>
        </p:txBody>
      </p:sp>
      <p:sp>
        <p:nvSpPr>
          <p:cNvPr id="2060" name="Rectangle 2059"/>
          <p:cNvSpPr/>
          <p:nvPr/>
        </p:nvSpPr>
        <p:spPr>
          <a:xfrm>
            <a:off x="10621847" y="4724400"/>
            <a:ext cx="2179753" cy="741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19200" y="3581400"/>
            <a:ext cx="1451604" cy="10658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Module 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4206240" y="3566160"/>
            <a:ext cx="807720" cy="53340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6400800" y="4267200"/>
            <a:ext cx="2514600" cy="144780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0800000" flipV="1">
            <a:off x="4876800" y="2819400"/>
            <a:ext cx="3124200" cy="99060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05000" y="5867400"/>
            <a:ext cx="96012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b="1" dirty="0">
                <a:latin typeface="Times New Roman" pitchFamily="18" charset="0"/>
                <a:cs typeface="Times New Roman" pitchFamily="18" charset="0"/>
              </a:rPr>
              <a:t>Meter</a:t>
            </a:r>
          </a:p>
        </p:txBody>
      </p:sp>
      <p:cxnSp>
        <p:nvCxnSpPr>
          <p:cNvPr id="24" name="Straight Arrow Connector 23"/>
          <p:cNvCxnSpPr>
            <a:stCxn id="17" idx="0"/>
          </p:cNvCxnSpPr>
          <p:nvPr/>
        </p:nvCxnSpPr>
        <p:spPr>
          <a:xfrm rot="5400000" flipH="1" flipV="1">
            <a:off x="2754630" y="4812030"/>
            <a:ext cx="685800" cy="1424940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667000" y="3886200"/>
            <a:ext cx="1143000" cy="304312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0"/>
          </p:cNvCxnSpPr>
          <p:nvPr/>
        </p:nvCxnSpPr>
        <p:spPr>
          <a:xfrm rot="5400000" flipH="1" flipV="1">
            <a:off x="4916506" y="4535506"/>
            <a:ext cx="2133600" cy="1596988"/>
          </a:xfrm>
          <a:prstGeom prst="straightConnector1">
            <a:avLst/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Rectangle 2058"/>
          <p:cNvSpPr/>
          <p:nvPr/>
        </p:nvSpPr>
        <p:spPr>
          <a:xfrm>
            <a:off x="6172200" y="3733800"/>
            <a:ext cx="41273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HES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629400" y="3733800"/>
            <a:ext cx="525802" cy="162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MDM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086600" y="3810000"/>
            <a:ext cx="609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Billing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920240" y="-76200"/>
            <a:ext cx="8961120" cy="761998"/>
            <a:chOff x="1905000" y="110066"/>
            <a:chExt cx="8534400" cy="714456"/>
          </a:xfrm>
        </p:grpSpPr>
        <p:sp>
          <p:nvSpPr>
            <p:cNvPr id="55" name="Rectangle 54"/>
            <p:cNvSpPr/>
            <p:nvPr/>
          </p:nvSpPr>
          <p:spPr>
            <a:xfrm>
              <a:off x="1981200" y="247441"/>
              <a:ext cx="8458200" cy="577081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>
              <a:spAutoFit/>
            </a:bodyPr>
            <a:lstStyle/>
            <a:p>
              <a:pPr algn="ctr"/>
              <a:endParaRPr lang="en-US" sz="39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05000" y="110066"/>
              <a:ext cx="8458200" cy="525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Working Procedure of Smart Metering </a:t>
              </a:r>
              <a:r>
                <a:rPr lang="en-US" sz="35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System</a:t>
              </a:r>
              <a:r>
                <a:rPr lang="en-US" sz="3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en-US" sz="3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rot="5400000" flipH="1" flipV="1">
            <a:off x="1524000" y="1600200"/>
            <a:ext cx="2209800" cy="1752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6200000" flipV="1">
            <a:off x="1333500" y="5143500"/>
            <a:ext cx="1219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rot="10800000">
            <a:off x="2362200" y="6781800"/>
            <a:ext cx="1676400" cy="609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" idx="1"/>
            <a:endCxn id="8" idx="3"/>
          </p:cNvCxnSpPr>
          <p:nvPr/>
        </p:nvCxnSpPr>
        <p:spPr>
          <a:xfrm rot="10800000" flipV="1">
            <a:off x="6280222" y="6766559"/>
            <a:ext cx="1644579" cy="43482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8687594" y="4876006"/>
            <a:ext cx="16764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" idx="0"/>
          </p:cNvCxnSpPr>
          <p:nvPr/>
        </p:nvCxnSpPr>
        <p:spPr>
          <a:xfrm rot="16200000" flipV="1">
            <a:off x="7886700" y="647700"/>
            <a:ext cx="1066800" cy="2057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0244" t="20203" r="6527" b="7401"/>
          <a:stretch>
            <a:fillRect/>
          </a:stretch>
        </p:blipFill>
        <p:spPr bwMode="auto">
          <a:xfrm>
            <a:off x="1920240" y="1737360"/>
            <a:ext cx="8881110" cy="5577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080260" y="274320"/>
            <a:ext cx="8641080" cy="914400"/>
          </a:xfrm>
        </p:spPr>
        <p:txBody>
          <a:bodyPr>
            <a:normAutofit/>
          </a:bodyPr>
          <a:lstStyle/>
          <a:p>
            <a:r>
              <a:rPr lang="en-US" sz="1700" b="1" dirty="0">
                <a:latin typeface="Times New Roman" pitchFamily="18" charset="0"/>
                <a:cs typeface="Times New Roman" pitchFamily="18" charset="0"/>
              </a:rPr>
              <a:t>Communications scenario on Rural Electrification   System.</a:t>
            </a:r>
            <a:endParaRPr lang="en-US" sz="1700" b="1" dirty="0"/>
          </a:p>
        </p:txBody>
      </p:sp>
      <p:sp>
        <p:nvSpPr>
          <p:cNvPr id="2" name="Rectangle 1"/>
          <p:cNvSpPr/>
          <p:nvPr/>
        </p:nvSpPr>
        <p:spPr>
          <a:xfrm>
            <a:off x="8721090" y="6712356"/>
            <a:ext cx="2160270" cy="64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79977" t="44335" r="11824" b="34871"/>
          <a:stretch/>
        </p:blipFill>
        <p:spPr bwMode="auto">
          <a:xfrm>
            <a:off x="9380967" y="5352753"/>
            <a:ext cx="880110" cy="1779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9496392" y="6771919"/>
            <a:ext cx="640080" cy="331823"/>
          </a:xfrm>
          <a:prstGeom prst="rect">
            <a:avLst/>
          </a:prstGeom>
          <a:solidFill>
            <a:srgbClr val="9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500" b="1" dirty="0">
                <a:solidFill>
                  <a:schemeClr val="tx1"/>
                </a:solidFill>
              </a:rPr>
              <a:t>MDM</a:t>
            </a:r>
          </a:p>
        </p:txBody>
      </p:sp>
      <p:sp>
        <p:nvSpPr>
          <p:cNvPr id="7" name="Rectangle 6"/>
          <p:cNvSpPr/>
          <p:nvPr/>
        </p:nvSpPr>
        <p:spPr>
          <a:xfrm>
            <a:off x="3869576" y="1823715"/>
            <a:ext cx="640080" cy="10319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20340" y="1398783"/>
            <a:ext cx="3920490" cy="1209171"/>
          </a:xfrm>
          <a:prstGeom prst="rect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28341" t="20203" r="65864" b="65555"/>
          <a:stretch/>
        </p:blipFill>
        <p:spPr bwMode="auto">
          <a:xfrm>
            <a:off x="3920490" y="1441815"/>
            <a:ext cx="72009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440679" y="3749040"/>
            <a:ext cx="432054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02960" y="4297680"/>
            <a:ext cx="1217931" cy="54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dirty="0"/>
              <a:t>DLMS G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712" t="45493" r="85603" b="46837"/>
          <a:stretch/>
        </p:blipFill>
        <p:spPr bwMode="auto">
          <a:xfrm>
            <a:off x="5447310" y="3794760"/>
            <a:ext cx="782321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422900" y="3474719"/>
            <a:ext cx="449834" cy="3419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29631" y="3659391"/>
            <a:ext cx="571220" cy="504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dirty="0"/>
              <a:t>DLMS G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93072" y="3840481"/>
            <a:ext cx="447808" cy="2497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332834" y="4508736"/>
            <a:ext cx="332844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9712" t="45493" r="85603" b="46837"/>
          <a:stretch/>
        </p:blipFill>
        <p:spPr bwMode="auto">
          <a:xfrm>
            <a:off x="5468599" y="4895381"/>
            <a:ext cx="782321" cy="100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>
          <a:xfrm>
            <a:off x="5514387" y="4974570"/>
            <a:ext cx="320041" cy="423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dirty="0"/>
              <a:t>DL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363398" y="5520335"/>
            <a:ext cx="332844" cy="251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1120140" y="5858839"/>
            <a:ext cx="6560820" cy="2355933"/>
            <a:chOff x="1066800" y="4882366"/>
            <a:chExt cx="6248400" cy="1963278"/>
          </a:xfrm>
        </p:grpSpPr>
        <p:sp>
          <p:nvSpPr>
            <p:cNvPr id="19" name="Rectangle 18"/>
            <p:cNvSpPr/>
            <p:nvPr/>
          </p:nvSpPr>
          <p:spPr>
            <a:xfrm>
              <a:off x="1066800" y="5013724"/>
              <a:ext cx="6248400" cy="1831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150972" y="4882366"/>
              <a:ext cx="1268628" cy="1447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6871872" y="5515688"/>
            <a:ext cx="585347" cy="7493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920241" y="4439606"/>
            <a:ext cx="3563919" cy="1461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0244" t="54620" r="56765" b="27577"/>
          <a:stretch/>
        </p:blipFill>
        <p:spPr bwMode="auto">
          <a:xfrm>
            <a:off x="1442856" y="5571159"/>
            <a:ext cx="4231139" cy="1648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ectangle 28"/>
          <p:cNvSpPr/>
          <p:nvPr/>
        </p:nvSpPr>
        <p:spPr>
          <a:xfrm>
            <a:off x="4240530" y="6898164"/>
            <a:ext cx="960120" cy="27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00550" y="7081044"/>
            <a:ext cx="960120" cy="270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7994731">
            <a:off x="4189073" y="6160036"/>
            <a:ext cx="1006386" cy="390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834445" y="5529038"/>
            <a:ext cx="1837292" cy="12386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cxnSp>
        <p:nvCxnSpPr>
          <p:cNvPr id="34" name="Elbow Connector 33"/>
          <p:cNvCxnSpPr/>
          <p:nvPr/>
        </p:nvCxnSpPr>
        <p:spPr>
          <a:xfrm rot="10800000" flipV="1">
            <a:off x="3800157" y="5704527"/>
            <a:ext cx="1896087" cy="668365"/>
          </a:xfrm>
          <a:prstGeom prst="bentConnector3">
            <a:avLst>
              <a:gd name="adj1" fmla="val 50000"/>
            </a:avLst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/>
          <p:nvPr/>
        </p:nvCxnSpPr>
        <p:spPr>
          <a:xfrm rot="10800000" flipV="1">
            <a:off x="6090539" y="4613332"/>
            <a:ext cx="1034010" cy="1085902"/>
          </a:xfrm>
          <a:prstGeom prst="bentConnector3">
            <a:avLst>
              <a:gd name="adj1" fmla="val 50000"/>
            </a:avLst>
          </a:prstGeom>
          <a:ln w="19050"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20591" y="5212080"/>
            <a:ext cx="800347" cy="361330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r>
              <a:rPr lang="en-US" sz="1700" b="1" dirty="0">
                <a:solidFill>
                  <a:srgbClr val="2381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69791" y="2738435"/>
            <a:ext cx="4683252" cy="2130078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675890" y="4983184"/>
            <a:ext cx="4683252" cy="2225831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777356" y="4927598"/>
            <a:ext cx="543685" cy="457373"/>
          </a:xfrm>
          <a:prstGeom prst="rect">
            <a:avLst/>
          </a:prstGeom>
          <a:solidFill>
            <a:srgbClr val="91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sz="1700" b="1" dirty="0">
                <a:solidFill>
                  <a:schemeClr val="tx1"/>
                </a:solidFill>
              </a:rPr>
              <a:t>HES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907604" y="3964387"/>
            <a:ext cx="1440180" cy="2914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332834" y="4402372"/>
            <a:ext cx="151324" cy="77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8755" tIns="49378" rIns="98755" bIns="49378"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200150" y="731520"/>
            <a:ext cx="10641330" cy="72237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	Real Scenario in PBS: 1  			Proposal 1: PLC/RS-485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 l="18554" t="60563" r="61647" b="22355"/>
          <a:stretch>
            <a:fillRect/>
          </a:stretch>
        </p:blipFill>
        <p:spPr bwMode="auto">
          <a:xfrm>
            <a:off x="1372751" y="1505495"/>
            <a:ext cx="3360420" cy="192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 rot="5400000" flipH="1" flipV="1">
            <a:off x="1354455" y="3756436"/>
            <a:ext cx="1371600" cy="64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279111" y="3913189"/>
            <a:ext cx="4160520" cy="2468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Inside in building where RF or GPRS will not work properly.</a:t>
            </a:r>
          </a:p>
          <a:p>
            <a:pPr algn="just"/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In this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scenario</a:t>
            </a:r>
            <a:r>
              <a:rPr lang="en-US" dirty="0"/>
              <a:t> G3-PLC or RS-485 is suitable for data exchange.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  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160771" y="1305836"/>
            <a:ext cx="4708855" cy="17792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174228" y="3688081"/>
            <a:ext cx="2540508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dirty="0"/>
              <a:t>G3-PLC ( Communication media)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252514" y="4845783"/>
            <a:ext cx="4708856" cy="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 flipV="1">
            <a:off x="7174229" y="4998720"/>
            <a:ext cx="2540508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3" cstate="print"/>
          <a:srcRect l="55679" t="38723" r="38641" b="46124"/>
          <a:stretch>
            <a:fillRect/>
          </a:stretch>
        </p:blipFill>
        <p:spPr bwMode="auto">
          <a:xfrm>
            <a:off x="7840982" y="5023213"/>
            <a:ext cx="1120139" cy="64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"/>
          <p:cNvGrpSpPr/>
          <p:nvPr/>
        </p:nvGrpSpPr>
        <p:grpSpPr>
          <a:xfrm>
            <a:off x="6252514" y="6303908"/>
            <a:ext cx="4708856" cy="1005840"/>
            <a:chOff x="6896100" y="5981698"/>
            <a:chExt cx="3124200" cy="838200"/>
          </a:xfrm>
        </p:grpSpPr>
        <p:sp>
          <p:nvSpPr>
            <p:cNvPr id="15" name="Rounded Rectangle 14"/>
            <p:cNvSpPr/>
            <p:nvPr/>
          </p:nvSpPr>
          <p:spPr>
            <a:xfrm>
              <a:off x="6896100" y="5981698"/>
              <a:ext cx="3124200" cy="8382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Smart meter</a:t>
              </a:r>
            </a:p>
          </p:txBody>
        </p: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9710" t="31989" r="75557" b="57909"/>
            <a:stretch>
              <a:fillRect/>
            </a:stretch>
          </p:blipFill>
          <p:spPr bwMode="auto">
            <a:xfrm>
              <a:off x="7023100" y="6083299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9710" t="31989" r="75557" b="57909"/>
            <a:stretch>
              <a:fillRect/>
            </a:stretch>
          </p:blipFill>
          <p:spPr bwMode="auto">
            <a:xfrm>
              <a:off x="8128000" y="6070596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l="19710" t="31989" r="75557" b="57909"/>
            <a:stretch>
              <a:fillRect/>
            </a:stretch>
          </p:blipFill>
          <p:spPr bwMode="auto">
            <a:xfrm>
              <a:off x="9131300" y="6159499"/>
              <a:ext cx="6096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26" y="1415007"/>
            <a:ext cx="2478710" cy="1216075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19" idx="0"/>
            <a:endCxn id="19" idx="0"/>
          </p:cNvCxnSpPr>
          <p:nvPr/>
        </p:nvCxnSpPr>
        <p:spPr>
          <a:xfrm>
            <a:off x="8568659" y="641058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160771" y="3422586"/>
            <a:ext cx="4708856" cy="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08463" y="2579374"/>
            <a:ext cx="3120390" cy="684496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r>
              <a:rPr lang="en-US" dirty="0"/>
              <a:t>HES (server located in BREB)</a:t>
            </a:r>
          </a:p>
          <a:p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8321040" y="4693922"/>
            <a:ext cx="0" cy="304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321040" y="3085107"/>
            <a:ext cx="0" cy="602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568658" y="3085105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8561071" y="4693922"/>
            <a:ext cx="1" cy="3047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321040" y="6004560"/>
            <a:ext cx="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8568659" y="5994668"/>
            <a:ext cx="1" cy="2708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109259" y="5543552"/>
            <a:ext cx="691842" cy="684496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r>
              <a:rPr lang="en-US" dirty="0"/>
              <a:t>DCU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0"/>
            <a:ext cx="11921490" cy="7772400"/>
          </a:xfrm>
        </p:spPr>
        <p:txBody>
          <a:bodyPr/>
          <a:lstStyle/>
          <a:p>
            <a:pPr>
              <a:buNone/>
            </a:pPr>
            <a:r>
              <a:rPr lang="en-US" sz="2600" b="1" dirty="0">
                <a:latin typeface="Times New Roman" pitchFamily="18" charset="0"/>
                <a:cs typeface="Times New Roman" pitchFamily="18" charset="0"/>
              </a:rPr>
              <a:t>	Real Scenario  in PBS: 2 	   		    	 Proposal  2: RF-Mesh </a:t>
            </a:r>
          </a:p>
          <a:p>
            <a:pPr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						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31775" y="644525"/>
            <a:ext cx="4640580" cy="16306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812554" y="2717046"/>
            <a:ext cx="4658206" cy="8934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r>
              <a:rPr lang="en-US" dirty="0"/>
              <a:t>RF-Mesh (Communication media)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60170" y="3350358"/>
            <a:ext cx="5040630" cy="3108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Large number of consumer within 1 or 1.5 km area where high raise building is not available.</a:t>
            </a:r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In this case RF-Mesh is suitable for data exchange. </a:t>
            </a:r>
          </a:p>
          <a:p>
            <a:pPr algn="just">
              <a:buFont typeface="Wingdings" pitchFamily="2" charset="2"/>
              <a:buChar char="Ø"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PLC / GPRS is costly in this case because need more SIM card/DCU to implement   communication structure.  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946095" y="2453500"/>
            <a:ext cx="4547045" cy="49639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 flipV="1">
            <a:off x="6889522" y="4137254"/>
            <a:ext cx="4680585" cy="10058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/>
          <a:srcRect l="9712" t="43788" r="85603" b="46837"/>
          <a:stretch>
            <a:fillRect/>
          </a:stretch>
        </p:blipFill>
        <p:spPr bwMode="auto">
          <a:xfrm>
            <a:off x="8261778" y="4211290"/>
            <a:ext cx="1233488" cy="79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9371" t="36149" r="59004" b="24831"/>
          <a:stretch>
            <a:fillRect/>
          </a:stretch>
        </p:blipFill>
        <p:spPr bwMode="auto">
          <a:xfrm>
            <a:off x="1383006" y="640079"/>
            <a:ext cx="4320540" cy="2011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le 5"/>
          <p:cNvSpPr/>
          <p:nvPr/>
        </p:nvSpPr>
        <p:spPr>
          <a:xfrm>
            <a:off x="6837814" y="5544795"/>
            <a:ext cx="4680585" cy="14097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ctr"/>
            <a:endParaRPr lang="en-US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print"/>
          <a:srcRect l="1397" t="32230" r="87819" b="59353"/>
          <a:stretch>
            <a:fillRect/>
          </a:stretch>
        </p:blipFill>
        <p:spPr bwMode="auto">
          <a:xfrm>
            <a:off x="7017122" y="5701007"/>
            <a:ext cx="1553528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 l="1397" t="32230" r="87819" b="59353"/>
          <a:stretch>
            <a:fillRect/>
          </a:stretch>
        </p:blipFill>
        <p:spPr bwMode="auto">
          <a:xfrm>
            <a:off x="8749457" y="5767275"/>
            <a:ext cx="1166813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 l="1397" t="32230" r="87819" b="59353"/>
          <a:stretch>
            <a:fillRect/>
          </a:stretch>
        </p:blipFill>
        <p:spPr bwMode="auto">
          <a:xfrm>
            <a:off x="10095074" y="5717771"/>
            <a:ext cx="1200150" cy="548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433" y="726293"/>
            <a:ext cx="2478710" cy="106680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889522" y="3892940"/>
            <a:ext cx="4628877" cy="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721090" y="2256169"/>
            <a:ext cx="0" cy="438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9092271" y="2285305"/>
            <a:ext cx="0" cy="438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8641080" y="3610491"/>
            <a:ext cx="0" cy="526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5" idx="2"/>
            <a:endCxn id="17" idx="2"/>
          </p:cNvCxnSpPr>
          <p:nvPr/>
        </p:nvCxnSpPr>
        <p:spPr>
          <a:xfrm>
            <a:off x="9141657" y="3610491"/>
            <a:ext cx="0" cy="5267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8693658" y="5143096"/>
            <a:ext cx="0" cy="401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9121140" y="5143095"/>
            <a:ext cx="0" cy="423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56392" y="1782057"/>
            <a:ext cx="3120390" cy="684496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dirty="0"/>
              <a:t>HES (server located in BREB)</a:t>
            </a:r>
          </a:p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63593" y="6267277"/>
            <a:ext cx="3120390" cy="392108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dirty="0"/>
              <a:t>Smart meter</a:t>
            </a:r>
          </a:p>
        </p:txBody>
      </p:sp>
      <p:cxnSp>
        <p:nvCxnSpPr>
          <p:cNvPr id="51" name="Straight Arrow Connector 50"/>
          <p:cNvCxnSpPr>
            <a:endCxn id="3074" idx="2"/>
          </p:cNvCxnSpPr>
          <p:nvPr/>
        </p:nvCxnSpPr>
        <p:spPr>
          <a:xfrm flipV="1">
            <a:off x="2423136" y="2651759"/>
            <a:ext cx="1120140" cy="698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0330" y="640083"/>
            <a:ext cx="8641080" cy="6711316"/>
          </a:xfrm>
        </p:spPr>
        <p:txBody>
          <a:bodyPr/>
          <a:lstStyle/>
          <a:p>
            <a:pPr>
              <a:buNone/>
            </a:pP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>Real Scenario in PBS:  3	   		        Proposal 3: GPRS</a:t>
            </a:r>
          </a:p>
          <a:p>
            <a:pPr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0196" y="4572000"/>
            <a:ext cx="5081435" cy="26517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8755" tIns="49378" rIns="98755" bIns="49378" rtlCol="0" anchor="ctr"/>
          <a:lstStyle/>
          <a:p>
            <a:pPr algn="just">
              <a:buFont typeface="Wingdings" pitchFamily="2" charset="2"/>
              <a:buChar char="Ø"/>
            </a:pPr>
            <a:r>
              <a:rPr lang="en-US" dirty="0"/>
              <a:t>Small number of consumer in 1 or 1.5 km area.</a:t>
            </a:r>
          </a:p>
          <a:p>
            <a:pPr algn="just"/>
            <a:endParaRPr lang="en-US" sz="900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In this case GPRS is suitable for data exchange. </a:t>
            </a:r>
          </a:p>
          <a:p>
            <a:pPr algn="just"/>
            <a:endParaRPr lang="en-US" sz="900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PLC / RF is costly in this case because need more DCU to implement communication structure.  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627140" y="3200400"/>
            <a:ext cx="4480560" cy="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600950" y="4572000"/>
            <a:ext cx="4560570" cy="0"/>
          </a:xfrm>
          <a:prstGeom prst="line">
            <a:avLst/>
          </a:prstGeom>
          <a:ln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 l="19710" t="31989" r="75557" b="57909"/>
          <a:stretch>
            <a:fillRect/>
          </a:stretch>
        </p:blipFill>
        <p:spPr bwMode="auto">
          <a:xfrm>
            <a:off x="7980400" y="5057132"/>
            <a:ext cx="1060731" cy="106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19710" t="31989" r="75557" b="57909"/>
          <a:stretch>
            <a:fillRect/>
          </a:stretch>
        </p:blipFill>
        <p:spPr bwMode="auto">
          <a:xfrm>
            <a:off x="9344655" y="5039871"/>
            <a:ext cx="1234388" cy="107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 l="19710" t="31989" r="75557" b="57909"/>
          <a:stretch>
            <a:fillRect/>
          </a:stretch>
        </p:blipFill>
        <p:spPr bwMode="auto">
          <a:xfrm>
            <a:off x="10401301" y="5039872"/>
            <a:ext cx="1549908" cy="98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23426" t="41667" r="56662" b="27083"/>
          <a:stretch>
            <a:fillRect/>
          </a:stretch>
        </p:blipFill>
        <p:spPr bwMode="auto">
          <a:xfrm>
            <a:off x="1560195" y="1257762"/>
            <a:ext cx="216027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 l="23646" t="26042" r="52342" b="27083"/>
          <a:stretch>
            <a:fillRect/>
          </a:stretch>
        </p:blipFill>
        <p:spPr bwMode="auto">
          <a:xfrm>
            <a:off x="4537814" y="1257762"/>
            <a:ext cx="216027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75" y="1533858"/>
            <a:ext cx="2478710" cy="78676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7040880" y="1396358"/>
            <a:ext cx="4616316" cy="5621009"/>
            <a:chOff x="7121952" y="1163631"/>
            <a:chExt cx="4396491" cy="4684174"/>
          </a:xfrm>
        </p:grpSpPr>
        <p:sp>
          <p:nvSpPr>
            <p:cNvPr id="5" name="Rounded Rectangle 4"/>
            <p:cNvSpPr/>
            <p:nvPr/>
          </p:nvSpPr>
          <p:spPr>
            <a:xfrm>
              <a:off x="7121952" y="1163631"/>
              <a:ext cx="4267200" cy="129539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276643" y="3942806"/>
              <a:ext cx="4241800" cy="190499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239000" y="2874971"/>
              <a:ext cx="4267200" cy="74930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GPRS (Communication media)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8981532" y="2436000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9525000" y="2438400"/>
              <a:ext cx="0" cy="4572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8981532" y="3590514"/>
              <a:ext cx="0" cy="3657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9458272" y="3590514"/>
              <a:ext cx="0" cy="3657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7980399" y="6309360"/>
            <a:ext cx="3120390" cy="392108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dirty="0"/>
              <a:t>Smart meter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73638" y="2381577"/>
            <a:ext cx="3120390" cy="684496"/>
          </a:xfrm>
          <a:prstGeom prst="rect">
            <a:avLst/>
          </a:prstGeom>
          <a:noFill/>
        </p:spPr>
        <p:txBody>
          <a:bodyPr wrap="square" lIns="98755" tIns="49378" rIns="98755" bIns="49378" rtlCol="0">
            <a:spAutoFit/>
          </a:bodyPr>
          <a:lstStyle/>
          <a:p>
            <a:pPr algn="ctr"/>
            <a:r>
              <a:rPr lang="en-US" dirty="0"/>
              <a:t>HES (server located in BREB)</a:t>
            </a:r>
          </a:p>
          <a:p>
            <a:pPr algn="ctr"/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240280" y="3995739"/>
            <a:ext cx="2160270" cy="5871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2240282" y="3995738"/>
            <a:ext cx="30577" cy="627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30" y="1554480"/>
            <a:ext cx="2478710" cy="786765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19710" t="31989" r="75557" b="57909"/>
          <a:stretch>
            <a:fillRect/>
          </a:stretch>
        </p:blipFill>
        <p:spPr bwMode="auto">
          <a:xfrm>
            <a:off x="8961120" y="5029201"/>
            <a:ext cx="1234388" cy="1079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260" y="5120640"/>
            <a:ext cx="8641080" cy="1554480"/>
          </a:xfrm>
        </p:spPr>
        <p:txBody>
          <a:bodyPr>
            <a:normAutofit/>
          </a:bodyPr>
          <a:lstStyle/>
          <a:p>
            <a:r>
              <a:rPr lang="en-US" sz="5800" dirty="0">
                <a:latin typeface="Times New Roman" pitchFamily="18" charset="0"/>
                <a:cs typeface="Times New Roman" pitchFamily="18" charset="0"/>
              </a:rPr>
              <a:t>Thanks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</TotalTime>
  <Words>435</Words>
  <Application>Microsoft Office PowerPoint</Application>
  <PresentationFormat>Custom</PresentationFormat>
  <Paragraphs>96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Century Gothic</vt:lpstr>
      <vt:lpstr>Times New Roman</vt:lpstr>
      <vt:lpstr>Vrinda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Communications scenario on Rural Electrification   System.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manjur</dc:creator>
  <cp:lastModifiedBy>MUNIM</cp:lastModifiedBy>
  <cp:revision>137</cp:revision>
  <dcterms:created xsi:type="dcterms:W3CDTF">2020-01-13T05:58:23Z</dcterms:created>
  <dcterms:modified xsi:type="dcterms:W3CDTF">2021-12-09T05:44:10Z</dcterms:modified>
</cp:coreProperties>
</file>